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1" r:id="rId5"/>
    <p:sldId id="268" r:id="rId6"/>
    <p:sldId id="273" r:id="rId7"/>
    <p:sldId id="259" r:id="rId8"/>
    <p:sldId id="260" r:id="rId9"/>
    <p:sldId id="262" r:id="rId10"/>
    <p:sldId id="263" r:id="rId11"/>
    <p:sldId id="264" r:id="rId12"/>
    <p:sldId id="265" r:id="rId13"/>
    <p:sldId id="267" r:id="rId14"/>
    <p:sldId id="266" r:id="rId15"/>
    <p:sldId id="269" r:id="rId16"/>
    <p:sldId id="270" r:id="rId17"/>
    <p:sldId id="271" r:id="rId18"/>
    <p:sldId id="272"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9" autoAdjust="0"/>
    <p:restoredTop sz="94673" autoAdjust="0"/>
  </p:normalViewPr>
  <p:slideViewPr>
    <p:cSldViewPr snapToGrid="0">
      <p:cViewPr varScale="1">
        <p:scale>
          <a:sx n="105" d="100"/>
          <a:sy n="105" d="100"/>
        </p:scale>
        <p:origin x="54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jpg>
</file>

<file path=ppt/media/image4.jpg>
</file>

<file path=ppt/media/image5.jpg>
</file>

<file path=ppt/media/image6.jpeg>
</file>

<file path=ppt/media/image7.jpeg>
</file>

<file path=ppt/media/image8.png>
</file>

<file path=ppt/media/image9.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a:t>Asıl başlık stilini düzenlemek için tıklayın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12/3/2022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dirty="0"/>
              <a:t>Resim eklemek için simgeye tıklayın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12/3/2022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12/3/2022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a:t>Asıl başlık stilini düzenlemek için tıklayın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12/3/2022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12/3/2022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a:t>Asıl başlık stilini düzenlemek için tıklayın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48A87A34-81AB-432B-8DAE-1953F412C126}" type="datetimeFigureOut">
              <a:rPr lang="en-US" dirty="0"/>
              <a:t>12/3/2022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a:t>Asıl başlık stilini düzenlemek için tıklayın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dirty="0"/>
              <a:t>Resim eklemek için simgeye tıklayın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dirty="0"/>
              <a:t>Resim eklemek için simgeye tıklayın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dirty="0"/>
              <a:t>Resim eklemek için simgeye tıklayın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48A87A34-81AB-432B-8DAE-1953F412C126}" type="datetimeFigureOut">
              <a:rPr lang="en-US" dirty="0"/>
              <a:t>12/3/2022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8A87A34-81AB-432B-8DAE-1953F412C126}" type="datetimeFigureOut">
              <a:rPr lang="en-US" dirty="0"/>
              <a:t>12/3/2022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141410" y="3073397"/>
            <a:ext cx="4878391" cy="271780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172200" y="3073397"/>
            <a:ext cx="4875210" cy="271780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a:t>Asıl başlık stilini düzenlemek için tıklayın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12/3/2022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dirty="0"/>
              <a:t>Resim eklemek için simgeye tıklayın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12/3/2022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12/3/2022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6D55940-BFDF-E8D6-5029-9BBE06A8ECCB}"/>
              </a:ext>
            </a:extLst>
          </p:cNvPr>
          <p:cNvSpPr>
            <a:spLocks noGrp="1"/>
          </p:cNvSpPr>
          <p:nvPr>
            <p:ph type="ctrTitle"/>
          </p:nvPr>
        </p:nvSpPr>
        <p:spPr>
          <a:xfrm>
            <a:off x="7760612" y="704089"/>
            <a:ext cx="4092081" cy="1554479"/>
          </a:xfrm>
        </p:spPr>
        <p:txBody>
          <a:bodyPr>
            <a:normAutofit fontScale="90000"/>
          </a:bodyPr>
          <a:lstStyle/>
          <a:p>
            <a:r>
              <a:rPr lang="tr-TR" sz="4100" dirty="0"/>
              <a:t>Regüleli güç kaynağı fiziksel projesi</a:t>
            </a:r>
            <a:endParaRPr lang="en-GB" sz="4100" dirty="0"/>
          </a:p>
        </p:txBody>
      </p:sp>
      <p:sp>
        <p:nvSpPr>
          <p:cNvPr id="3" name="Alt Başlık 2">
            <a:extLst>
              <a:ext uri="{FF2B5EF4-FFF2-40B4-BE49-F238E27FC236}">
                <a16:creationId xmlns:a16="http://schemas.microsoft.com/office/drawing/2014/main" id="{47039BAD-71B2-6830-6598-A47907F02009}"/>
              </a:ext>
            </a:extLst>
          </p:cNvPr>
          <p:cNvSpPr>
            <a:spLocks noGrp="1"/>
          </p:cNvSpPr>
          <p:nvPr>
            <p:ph type="subTitle" idx="1"/>
          </p:nvPr>
        </p:nvSpPr>
        <p:spPr>
          <a:xfrm>
            <a:off x="7760612" y="2441449"/>
            <a:ext cx="4092081" cy="3916220"/>
          </a:xfrm>
        </p:spPr>
        <p:txBody>
          <a:bodyPr>
            <a:noAutofit/>
          </a:bodyPr>
          <a:lstStyle/>
          <a:p>
            <a:pPr>
              <a:lnSpc>
                <a:spcPct val="110000"/>
              </a:lnSpc>
            </a:pPr>
            <a:r>
              <a:rPr lang="tr-TR" b="1" dirty="0">
                <a:solidFill>
                  <a:schemeClr val="tx1"/>
                </a:solidFill>
              </a:rPr>
              <a:t>Ders eğitmeni:</a:t>
            </a:r>
          </a:p>
          <a:p>
            <a:pPr>
              <a:lnSpc>
                <a:spcPct val="110000"/>
              </a:lnSpc>
            </a:pPr>
            <a:r>
              <a:rPr lang="tr-TR" b="1" dirty="0">
                <a:solidFill>
                  <a:schemeClr val="tx1"/>
                </a:solidFill>
              </a:rPr>
              <a:t>Prof. Dr. ALİ BÜLENT UŞAKLI</a:t>
            </a:r>
          </a:p>
          <a:p>
            <a:pPr>
              <a:lnSpc>
                <a:spcPct val="110000"/>
              </a:lnSpc>
            </a:pPr>
            <a:endParaRPr lang="tr-TR" b="1" dirty="0">
              <a:solidFill>
                <a:schemeClr val="tx1"/>
              </a:solidFill>
            </a:endParaRPr>
          </a:p>
          <a:p>
            <a:pPr>
              <a:lnSpc>
                <a:spcPct val="110000"/>
              </a:lnSpc>
            </a:pPr>
            <a:r>
              <a:rPr lang="tr-TR" b="1" dirty="0">
                <a:solidFill>
                  <a:schemeClr val="tx1"/>
                </a:solidFill>
              </a:rPr>
              <a:t>Öğrenci:</a:t>
            </a:r>
          </a:p>
          <a:p>
            <a:pPr>
              <a:lnSpc>
                <a:spcPct val="110000"/>
              </a:lnSpc>
            </a:pPr>
            <a:r>
              <a:rPr lang="tr-TR" b="1" dirty="0">
                <a:solidFill>
                  <a:schemeClr val="tx1"/>
                </a:solidFill>
              </a:rPr>
              <a:t>MUSTAFA USTA</a:t>
            </a:r>
          </a:p>
          <a:p>
            <a:pPr>
              <a:lnSpc>
                <a:spcPct val="110000"/>
              </a:lnSpc>
            </a:pPr>
            <a:r>
              <a:rPr lang="tr-TR" b="1" dirty="0">
                <a:solidFill>
                  <a:schemeClr val="tx1"/>
                </a:solidFill>
              </a:rPr>
              <a:t>200313004</a:t>
            </a:r>
          </a:p>
          <a:p>
            <a:pPr algn="just">
              <a:lnSpc>
                <a:spcPct val="110000"/>
              </a:lnSpc>
            </a:pPr>
            <a:r>
              <a:rPr lang="tr-TR" sz="2000" dirty="0"/>
              <a:t>		            </a:t>
            </a:r>
          </a:p>
          <a:p>
            <a:pPr algn="just">
              <a:lnSpc>
                <a:spcPct val="110000"/>
              </a:lnSpc>
            </a:pPr>
            <a:r>
              <a:rPr lang="tr-TR" dirty="0">
                <a:solidFill>
                  <a:schemeClr val="tx1"/>
                </a:solidFill>
              </a:rPr>
              <a:t>		            </a:t>
            </a:r>
            <a:r>
              <a:rPr lang="tr-TR" sz="2000" dirty="0">
                <a:solidFill>
                  <a:schemeClr val="tx1"/>
                </a:solidFill>
              </a:rPr>
              <a:t>3/12/2022</a:t>
            </a:r>
            <a:endParaRPr lang="en-GB" sz="2000" dirty="0"/>
          </a:p>
          <a:p>
            <a:pPr>
              <a:lnSpc>
                <a:spcPct val="110000"/>
              </a:lnSpc>
            </a:pPr>
            <a:endParaRPr lang="en-GB" b="1" dirty="0">
              <a:solidFill>
                <a:schemeClr val="tx1"/>
              </a:solidFill>
            </a:endParaRPr>
          </a:p>
        </p:txBody>
      </p:sp>
      <p:sp>
        <p:nvSpPr>
          <p:cNvPr id="101" name="Round Diagonal Corner Rectangle 6">
            <a:extLst>
              <a:ext uri="{FF2B5EF4-FFF2-40B4-BE49-F238E27FC236}">
                <a16:creationId xmlns:a16="http://schemas.microsoft.com/office/drawing/2014/main" id="{8B3F5CD4-CBC8-4A22-9DCC-0420CA28A0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6" name="Resim 95" descr="metin, iç mekan, projektör içeren bir resim&#10;&#10;Açıklama otomatik olarak oluşturuldu">
            <a:extLst>
              <a:ext uri="{FF2B5EF4-FFF2-40B4-BE49-F238E27FC236}">
                <a16:creationId xmlns:a16="http://schemas.microsoft.com/office/drawing/2014/main" id="{3C815743-F3CC-2CA6-6E2A-69D2A15F36B5}"/>
              </a:ext>
            </a:extLst>
          </p:cNvPr>
          <p:cNvPicPr>
            <a:picLocks noChangeAspect="1"/>
          </p:cNvPicPr>
          <p:nvPr/>
        </p:nvPicPr>
        <p:blipFill rotWithShape="1">
          <a:blip r:embed="rId2"/>
          <a:srcRect l="11122" r="13766" b="2"/>
          <a:stretch/>
        </p:blipFill>
        <p:spPr>
          <a:xfrm>
            <a:off x="634717" y="853562"/>
            <a:ext cx="6916693" cy="5143384"/>
          </a:xfrm>
          <a:prstGeom prst="round2DiagRect">
            <a:avLst>
              <a:gd name="adj1" fmla="val 6628"/>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2231072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0FC849E-53CD-6356-BACE-D90EE14B6CB9}"/>
              </a:ext>
            </a:extLst>
          </p:cNvPr>
          <p:cNvSpPr>
            <a:spLocks noGrp="1"/>
          </p:cNvSpPr>
          <p:nvPr>
            <p:ph type="title"/>
          </p:nvPr>
        </p:nvSpPr>
        <p:spPr>
          <a:xfrm>
            <a:off x="1141413" y="242288"/>
            <a:ext cx="9905998" cy="875312"/>
          </a:xfrm>
        </p:spPr>
        <p:txBody>
          <a:bodyPr>
            <a:normAutofit/>
          </a:bodyPr>
          <a:lstStyle/>
          <a:p>
            <a:pPr algn="ctr"/>
            <a:r>
              <a:rPr lang="tr-TR" dirty="0"/>
              <a:t>REGÜLELİ ÇIKIŞ</a:t>
            </a:r>
            <a:endParaRPr lang="en-GB" dirty="0"/>
          </a:p>
        </p:txBody>
      </p:sp>
      <p:pic>
        <p:nvPicPr>
          <p:cNvPr id="9" name="regüleli kısım~3">
            <a:hlinkClick r:id="" action="ppaction://media"/>
            <a:extLst>
              <a:ext uri="{FF2B5EF4-FFF2-40B4-BE49-F238E27FC236}">
                <a16:creationId xmlns:a16="http://schemas.microsoft.com/office/drawing/2014/main" id="{6C068E64-00C4-7B98-0B0B-06A96DB277F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90787" y="1559808"/>
            <a:ext cx="7210425" cy="4326642"/>
          </a:xfrm>
        </p:spPr>
      </p:pic>
    </p:spTree>
    <p:extLst>
      <p:ext uri="{BB962C8B-B14F-4D97-AF65-F5344CB8AC3E}">
        <p14:creationId xmlns:p14="http://schemas.microsoft.com/office/powerpoint/2010/main" val="1706829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85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47643FF-3657-1E51-DF32-8DFDF573D4BC}"/>
              </a:ext>
            </a:extLst>
          </p:cNvPr>
          <p:cNvSpPr>
            <a:spLocks noGrp="1"/>
          </p:cNvSpPr>
          <p:nvPr>
            <p:ph type="title"/>
          </p:nvPr>
        </p:nvSpPr>
        <p:spPr>
          <a:xfrm>
            <a:off x="1141413" y="120770"/>
            <a:ext cx="9905998" cy="1069675"/>
          </a:xfrm>
        </p:spPr>
        <p:txBody>
          <a:bodyPr>
            <a:normAutofit/>
          </a:bodyPr>
          <a:lstStyle/>
          <a:p>
            <a:pPr algn="ctr"/>
            <a:r>
              <a:rPr lang="tr-TR" dirty="0"/>
              <a:t>+5 VOLT</a:t>
            </a:r>
            <a:endParaRPr lang="en-GB" dirty="0"/>
          </a:p>
        </p:txBody>
      </p:sp>
      <p:pic>
        <p:nvPicPr>
          <p:cNvPr id="6" name="sabit 5 volt~1">
            <a:hlinkClick r:id="" action="ppaction://media"/>
            <a:extLst>
              <a:ext uri="{FF2B5EF4-FFF2-40B4-BE49-F238E27FC236}">
                <a16:creationId xmlns:a16="http://schemas.microsoft.com/office/drawing/2014/main" id="{6C100964-D7AE-A42C-2D9E-36FFFEF237A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97953" y="1435542"/>
            <a:ext cx="7792918" cy="4676169"/>
          </a:xfrm>
        </p:spPr>
      </p:pic>
    </p:spTree>
    <p:extLst>
      <p:ext uri="{BB962C8B-B14F-4D97-AF65-F5344CB8AC3E}">
        <p14:creationId xmlns:p14="http://schemas.microsoft.com/office/powerpoint/2010/main" val="3698618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5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CC5E4E4-55B2-8BEB-B43E-A5E4013A967B}"/>
              </a:ext>
            </a:extLst>
          </p:cNvPr>
          <p:cNvSpPr>
            <a:spLocks noGrp="1"/>
          </p:cNvSpPr>
          <p:nvPr>
            <p:ph type="title"/>
          </p:nvPr>
        </p:nvSpPr>
        <p:spPr>
          <a:xfrm>
            <a:off x="1141413" y="142044"/>
            <a:ext cx="9905998" cy="1127464"/>
          </a:xfrm>
        </p:spPr>
        <p:txBody>
          <a:bodyPr/>
          <a:lstStyle/>
          <a:p>
            <a:pPr algn="ctr"/>
            <a:r>
              <a:rPr lang="tr-TR" dirty="0"/>
              <a:t>+ 12 VOLT</a:t>
            </a:r>
            <a:endParaRPr lang="en-GB" dirty="0"/>
          </a:p>
        </p:txBody>
      </p:sp>
      <p:pic>
        <p:nvPicPr>
          <p:cNvPr id="6" name="sabit 12~1">
            <a:hlinkClick r:id="" action="ppaction://media"/>
            <a:extLst>
              <a:ext uri="{FF2B5EF4-FFF2-40B4-BE49-F238E27FC236}">
                <a16:creationId xmlns:a16="http://schemas.microsoft.com/office/drawing/2014/main" id="{09FD8466-8953-47E1-BA96-B1B50634296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04771" y="1434930"/>
            <a:ext cx="7982458" cy="4789904"/>
          </a:xfrm>
        </p:spPr>
      </p:pic>
    </p:spTree>
    <p:extLst>
      <p:ext uri="{BB962C8B-B14F-4D97-AF65-F5344CB8AC3E}">
        <p14:creationId xmlns:p14="http://schemas.microsoft.com/office/powerpoint/2010/main" val="2261731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F755845-1997-C5D1-EC0E-3879BA3C3621}"/>
              </a:ext>
            </a:extLst>
          </p:cNvPr>
          <p:cNvSpPr>
            <a:spLocks noGrp="1"/>
          </p:cNvSpPr>
          <p:nvPr>
            <p:ph type="title"/>
          </p:nvPr>
        </p:nvSpPr>
        <p:spPr>
          <a:xfrm>
            <a:off x="1141413" y="-71020"/>
            <a:ext cx="9905998" cy="1871540"/>
          </a:xfrm>
        </p:spPr>
        <p:txBody>
          <a:bodyPr/>
          <a:lstStyle/>
          <a:p>
            <a:pPr algn="ctr"/>
            <a:r>
              <a:rPr lang="tr-TR" dirty="0"/>
              <a:t>-12 VOLT</a:t>
            </a:r>
            <a:endParaRPr lang="en-GB" dirty="0"/>
          </a:p>
        </p:txBody>
      </p:sp>
      <p:pic>
        <p:nvPicPr>
          <p:cNvPr id="6" name="-12 volt~1">
            <a:hlinkClick r:id="" action="ppaction://media"/>
            <a:extLst>
              <a:ext uri="{FF2B5EF4-FFF2-40B4-BE49-F238E27FC236}">
                <a16:creationId xmlns:a16="http://schemas.microsoft.com/office/drawing/2014/main" id="{C6BDDB93-D4B5-10B0-DACC-E46C2F83026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50189" y="1442301"/>
            <a:ext cx="7891621" cy="4735397"/>
          </a:xfrm>
        </p:spPr>
      </p:pic>
    </p:spTree>
    <p:extLst>
      <p:ext uri="{BB962C8B-B14F-4D97-AF65-F5344CB8AC3E}">
        <p14:creationId xmlns:p14="http://schemas.microsoft.com/office/powerpoint/2010/main" val="2970741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557DF8E-A90A-F392-3E45-D5189AF90C31}"/>
              </a:ext>
            </a:extLst>
          </p:cNvPr>
          <p:cNvSpPr>
            <a:spLocks noGrp="1"/>
          </p:cNvSpPr>
          <p:nvPr>
            <p:ph type="title"/>
          </p:nvPr>
        </p:nvSpPr>
        <p:spPr>
          <a:xfrm>
            <a:off x="1141413" y="195309"/>
            <a:ext cx="9905998" cy="1083075"/>
          </a:xfrm>
        </p:spPr>
        <p:txBody>
          <a:bodyPr/>
          <a:lstStyle/>
          <a:p>
            <a:pPr algn="ctr"/>
            <a:r>
              <a:rPr lang="tr-TR" dirty="0"/>
              <a:t>AC 12 VOLT</a:t>
            </a:r>
            <a:endParaRPr lang="en-GB" dirty="0"/>
          </a:p>
        </p:txBody>
      </p:sp>
      <p:pic>
        <p:nvPicPr>
          <p:cNvPr id="6" name="ac 12 volt~1">
            <a:hlinkClick r:id="" action="ppaction://media"/>
            <a:extLst>
              <a:ext uri="{FF2B5EF4-FFF2-40B4-BE49-F238E27FC236}">
                <a16:creationId xmlns:a16="http://schemas.microsoft.com/office/drawing/2014/main" id="{59BBF354-C4A5-B825-417A-D042358959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40745" y="1366887"/>
            <a:ext cx="7907334" cy="4744825"/>
          </a:xfrm>
        </p:spPr>
      </p:pic>
    </p:spTree>
    <p:extLst>
      <p:ext uri="{BB962C8B-B14F-4D97-AF65-F5344CB8AC3E}">
        <p14:creationId xmlns:p14="http://schemas.microsoft.com/office/powerpoint/2010/main" val="2870662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1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7566650-8208-E3F8-6228-0B1BA4C7FEAF}"/>
              </a:ext>
            </a:extLst>
          </p:cNvPr>
          <p:cNvSpPr>
            <a:spLocks noGrp="1"/>
          </p:cNvSpPr>
          <p:nvPr>
            <p:ph type="title"/>
          </p:nvPr>
        </p:nvSpPr>
        <p:spPr>
          <a:xfrm>
            <a:off x="1141413" y="431320"/>
            <a:ext cx="9905998" cy="750499"/>
          </a:xfrm>
        </p:spPr>
        <p:txBody>
          <a:bodyPr/>
          <a:lstStyle/>
          <a:p>
            <a:r>
              <a:rPr lang="tr-TR" dirty="0"/>
              <a:t>Güç kaynağında kullanılan Malzemeler:</a:t>
            </a:r>
            <a:endParaRPr lang="en-GB" dirty="0"/>
          </a:p>
        </p:txBody>
      </p:sp>
      <p:sp>
        <p:nvSpPr>
          <p:cNvPr id="3" name="İçerik Yer Tutucusu 2">
            <a:extLst>
              <a:ext uri="{FF2B5EF4-FFF2-40B4-BE49-F238E27FC236}">
                <a16:creationId xmlns:a16="http://schemas.microsoft.com/office/drawing/2014/main" id="{B7459515-3172-F4DD-4A88-07C25BEC6CFB}"/>
              </a:ext>
            </a:extLst>
          </p:cNvPr>
          <p:cNvSpPr>
            <a:spLocks noGrp="1"/>
          </p:cNvSpPr>
          <p:nvPr>
            <p:ph idx="1"/>
          </p:nvPr>
        </p:nvSpPr>
        <p:spPr>
          <a:xfrm>
            <a:off x="1141412" y="1535502"/>
            <a:ext cx="9905999" cy="5020573"/>
          </a:xfrm>
        </p:spPr>
        <p:txBody>
          <a:bodyPr>
            <a:normAutofit/>
          </a:bodyPr>
          <a:lstStyle/>
          <a:p>
            <a:r>
              <a:rPr lang="tr-TR" dirty="0"/>
              <a:t>Sac kutu                                                 				    x1</a:t>
            </a:r>
          </a:p>
          <a:p>
            <a:r>
              <a:rPr lang="tr-TR" dirty="0"/>
              <a:t>Baskı devre plaketi (13cm, 17 cm, 6 cm) 			  	    x1</a:t>
            </a:r>
          </a:p>
          <a:p>
            <a:r>
              <a:rPr lang="tr-TR" dirty="0"/>
              <a:t>2*12V 25W trafo                                                                         x1</a:t>
            </a:r>
          </a:p>
          <a:p>
            <a:r>
              <a:rPr lang="tr-TR" dirty="0"/>
              <a:t>4A köprü diyot                                  			               x1</a:t>
            </a:r>
          </a:p>
          <a:p>
            <a:r>
              <a:rPr lang="tr-TR" dirty="0"/>
              <a:t>12V ; 6,2 V </a:t>
            </a:r>
            <a:r>
              <a:rPr lang="tr-TR" dirty="0" err="1"/>
              <a:t>zener</a:t>
            </a:r>
            <a:r>
              <a:rPr lang="tr-TR" dirty="0"/>
              <a:t> diyot                     			               x1</a:t>
            </a:r>
          </a:p>
          <a:p>
            <a:r>
              <a:rPr lang="tr-TR" dirty="0"/>
              <a:t>1000V 1 A  diyot                                    				    x1</a:t>
            </a:r>
          </a:p>
          <a:p>
            <a:r>
              <a:rPr lang="tr-TR" dirty="0"/>
              <a:t>2200uF, 1000uF, 100uF/ 40V kondansatör                                     x1</a:t>
            </a:r>
          </a:p>
          <a:p>
            <a:r>
              <a:rPr lang="tr-TR" dirty="0"/>
              <a:t>100nF kutupsuz kondansatör 				               x3</a:t>
            </a:r>
          </a:p>
        </p:txBody>
      </p:sp>
    </p:spTree>
    <p:extLst>
      <p:ext uri="{BB962C8B-B14F-4D97-AF65-F5344CB8AC3E}">
        <p14:creationId xmlns:p14="http://schemas.microsoft.com/office/powerpoint/2010/main" val="2412859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F4F8850-A2D1-68C0-27C1-D81D36E1F5EE}"/>
              </a:ext>
            </a:extLst>
          </p:cNvPr>
          <p:cNvSpPr>
            <a:spLocks noGrp="1"/>
          </p:cNvSpPr>
          <p:nvPr>
            <p:ph type="title"/>
          </p:nvPr>
        </p:nvSpPr>
        <p:spPr>
          <a:xfrm>
            <a:off x="1141413" y="293298"/>
            <a:ext cx="9905998" cy="1104181"/>
          </a:xfrm>
        </p:spPr>
        <p:txBody>
          <a:bodyPr/>
          <a:lstStyle/>
          <a:p>
            <a:r>
              <a:rPr lang="tr-TR" dirty="0"/>
              <a:t>Güç kaynağında kullanılan Malzemeler:</a:t>
            </a:r>
            <a:endParaRPr lang="en-GB" dirty="0"/>
          </a:p>
        </p:txBody>
      </p:sp>
      <p:sp>
        <p:nvSpPr>
          <p:cNvPr id="3" name="İçerik Yer Tutucusu 2">
            <a:extLst>
              <a:ext uri="{FF2B5EF4-FFF2-40B4-BE49-F238E27FC236}">
                <a16:creationId xmlns:a16="http://schemas.microsoft.com/office/drawing/2014/main" id="{4569D756-1771-E65C-CA38-707A37B18F50}"/>
              </a:ext>
            </a:extLst>
          </p:cNvPr>
          <p:cNvSpPr>
            <a:spLocks noGrp="1"/>
          </p:cNvSpPr>
          <p:nvPr>
            <p:ph idx="1"/>
          </p:nvPr>
        </p:nvSpPr>
        <p:spPr>
          <a:xfrm>
            <a:off x="1141412" y="1509623"/>
            <a:ext cx="9905999" cy="5055079"/>
          </a:xfrm>
        </p:spPr>
        <p:txBody>
          <a:bodyPr>
            <a:normAutofit/>
          </a:bodyPr>
          <a:lstStyle/>
          <a:p>
            <a:r>
              <a:rPr lang="tr-TR" dirty="0"/>
              <a:t>2K2 direnç								x3</a:t>
            </a:r>
          </a:p>
          <a:p>
            <a:r>
              <a:rPr lang="tr-TR" dirty="0"/>
              <a:t>330R  47R  4,7K   0,47R/5W   direnç 		 		x1</a:t>
            </a:r>
          </a:p>
          <a:p>
            <a:r>
              <a:rPr lang="tr-TR" dirty="0"/>
              <a:t>1K5	direnç								x2</a:t>
            </a:r>
          </a:p>
          <a:p>
            <a:r>
              <a:rPr lang="tr-TR" dirty="0"/>
              <a:t>10K potansiyometre, pot başı 					x1</a:t>
            </a:r>
          </a:p>
          <a:p>
            <a:r>
              <a:rPr lang="tr-TR" dirty="0"/>
              <a:t>BD 139 transistör 							x1</a:t>
            </a:r>
          </a:p>
          <a:p>
            <a:r>
              <a:rPr lang="tr-TR" dirty="0"/>
              <a:t>BD 140 transistör							x2</a:t>
            </a:r>
          </a:p>
          <a:p>
            <a:r>
              <a:rPr lang="tr-TR" dirty="0"/>
              <a:t>BD 337 transistör							x1</a:t>
            </a:r>
          </a:p>
          <a:p>
            <a:r>
              <a:rPr lang="tr-TR" dirty="0"/>
              <a:t>2N3055 transistör 15A						x1	</a:t>
            </a:r>
          </a:p>
          <a:p>
            <a:endParaRPr lang="tr-TR" dirty="0"/>
          </a:p>
          <a:p>
            <a:endParaRPr lang="tr-TR" dirty="0"/>
          </a:p>
          <a:p>
            <a:endParaRPr lang="en-GB" dirty="0"/>
          </a:p>
        </p:txBody>
      </p:sp>
    </p:spTree>
    <p:extLst>
      <p:ext uri="{BB962C8B-B14F-4D97-AF65-F5344CB8AC3E}">
        <p14:creationId xmlns:p14="http://schemas.microsoft.com/office/powerpoint/2010/main" val="42536151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12133C2-6FCD-0048-313B-0CD00B7E8DD0}"/>
              </a:ext>
            </a:extLst>
          </p:cNvPr>
          <p:cNvSpPr>
            <a:spLocks noGrp="1"/>
          </p:cNvSpPr>
          <p:nvPr>
            <p:ph type="title"/>
          </p:nvPr>
        </p:nvSpPr>
        <p:spPr>
          <a:xfrm>
            <a:off x="1141413" y="207034"/>
            <a:ext cx="9905998" cy="1181819"/>
          </a:xfrm>
        </p:spPr>
        <p:txBody>
          <a:bodyPr/>
          <a:lstStyle/>
          <a:p>
            <a:r>
              <a:rPr lang="tr-TR" dirty="0"/>
              <a:t>Güç kaynağında kullanılan Malzemeler:</a:t>
            </a:r>
            <a:endParaRPr lang="en-GB" dirty="0"/>
          </a:p>
        </p:txBody>
      </p:sp>
      <p:sp>
        <p:nvSpPr>
          <p:cNvPr id="3" name="İçerik Yer Tutucusu 2">
            <a:extLst>
              <a:ext uri="{FF2B5EF4-FFF2-40B4-BE49-F238E27FC236}">
                <a16:creationId xmlns:a16="http://schemas.microsoft.com/office/drawing/2014/main" id="{7CBE532F-09F7-B14D-3FCA-10738AB15620}"/>
              </a:ext>
            </a:extLst>
          </p:cNvPr>
          <p:cNvSpPr>
            <a:spLocks noGrp="1"/>
          </p:cNvSpPr>
          <p:nvPr>
            <p:ph idx="1"/>
          </p:nvPr>
        </p:nvSpPr>
        <p:spPr>
          <a:xfrm>
            <a:off x="1141412" y="1544128"/>
            <a:ext cx="9905999" cy="4247073"/>
          </a:xfrm>
        </p:spPr>
        <p:txBody>
          <a:bodyPr/>
          <a:lstStyle/>
          <a:p>
            <a:r>
              <a:rPr lang="tr-TR" dirty="0"/>
              <a:t>220 Volt AC güç kablosu						x1</a:t>
            </a:r>
          </a:p>
          <a:p>
            <a:r>
              <a:rPr lang="tr-TR" dirty="0" err="1"/>
              <a:t>Born</a:t>
            </a:r>
            <a:r>
              <a:rPr lang="tr-TR" dirty="0"/>
              <a:t> klemens								x8</a:t>
            </a:r>
          </a:p>
          <a:p>
            <a:r>
              <a:rPr lang="tr-TR" dirty="0"/>
              <a:t>7805,  7812,  7912  regülatör					x1</a:t>
            </a:r>
          </a:p>
          <a:p>
            <a:r>
              <a:rPr lang="tr-TR" dirty="0"/>
              <a:t>Lambalı güç anahtarı					           x1</a:t>
            </a:r>
          </a:p>
          <a:p>
            <a:r>
              <a:rPr lang="tr-TR" dirty="0"/>
              <a:t>Buton anahtar 							x1</a:t>
            </a:r>
          </a:p>
          <a:p>
            <a:r>
              <a:rPr lang="tr-TR" dirty="0"/>
              <a:t>Vida ve somunlar							x10</a:t>
            </a:r>
          </a:p>
        </p:txBody>
      </p:sp>
    </p:spTree>
    <p:extLst>
      <p:ext uri="{BB962C8B-B14F-4D97-AF65-F5344CB8AC3E}">
        <p14:creationId xmlns:p14="http://schemas.microsoft.com/office/powerpoint/2010/main" val="1087267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pattFill prst="pct10">
          <a:fgClr>
            <a:schemeClr val="tx2">
              <a:lumMod val="60000"/>
              <a:lumOff val="40000"/>
            </a:schemeClr>
          </a:fgClr>
          <a:bgClr>
            <a:schemeClr val="bg1"/>
          </a:bgClr>
        </a:patt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4178D12-73EB-8F03-14AF-B8F9E367E847}"/>
              </a:ext>
            </a:extLst>
          </p:cNvPr>
          <p:cNvSpPr>
            <a:spLocks noGrp="1"/>
          </p:cNvSpPr>
          <p:nvPr>
            <p:ph type="title"/>
          </p:nvPr>
        </p:nvSpPr>
        <p:spPr>
          <a:xfrm>
            <a:off x="1141413" y="0"/>
            <a:ext cx="9905998" cy="1388853"/>
          </a:xfrm>
        </p:spPr>
        <p:txBody>
          <a:bodyPr/>
          <a:lstStyle/>
          <a:p>
            <a:pPr algn="ctr"/>
            <a:r>
              <a:rPr lang="tr-TR" dirty="0"/>
              <a:t>Projenin devre şeması</a:t>
            </a:r>
            <a:endParaRPr lang="en-GB" dirty="0"/>
          </a:p>
        </p:txBody>
      </p:sp>
      <p:pic>
        <p:nvPicPr>
          <p:cNvPr id="3" name="İçerik Yer Tutucusu 4">
            <a:extLst>
              <a:ext uri="{FF2B5EF4-FFF2-40B4-BE49-F238E27FC236}">
                <a16:creationId xmlns:a16="http://schemas.microsoft.com/office/drawing/2014/main" id="{880659F5-C960-6625-A361-9C43694991A9}"/>
              </a:ext>
            </a:extLst>
          </p:cNvPr>
          <p:cNvPicPr>
            <a:picLocks noChangeAspect="1"/>
          </p:cNvPicPr>
          <p:nvPr/>
        </p:nvPicPr>
        <p:blipFill>
          <a:blip r:embed="rId2"/>
          <a:stretch>
            <a:fillRect/>
          </a:stretch>
        </p:blipFill>
        <p:spPr>
          <a:xfrm>
            <a:off x="1225074" y="1121434"/>
            <a:ext cx="9738676" cy="5454770"/>
          </a:xfrm>
          <a:prstGeom prst="round2DiagRect">
            <a:avLst>
              <a:gd name="adj1" fmla="val 2267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5873447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8274759-2B47-3DF2-A88E-007329DFFBFE}"/>
              </a:ext>
            </a:extLst>
          </p:cNvPr>
          <p:cNvSpPr>
            <a:spLocks noGrp="1"/>
          </p:cNvSpPr>
          <p:nvPr>
            <p:ph type="title"/>
          </p:nvPr>
        </p:nvSpPr>
        <p:spPr>
          <a:xfrm>
            <a:off x="1141413" y="618518"/>
            <a:ext cx="9905998" cy="847973"/>
          </a:xfrm>
        </p:spPr>
        <p:txBody>
          <a:bodyPr/>
          <a:lstStyle/>
          <a:p>
            <a:pPr algn="ctr"/>
            <a:r>
              <a:rPr lang="tr-TR" dirty="0"/>
              <a:t>Son olarak</a:t>
            </a:r>
            <a:endParaRPr lang="en-GB" dirty="0"/>
          </a:p>
        </p:txBody>
      </p:sp>
      <p:sp>
        <p:nvSpPr>
          <p:cNvPr id="3" name="İçerik Yer Tutucusu 2">
            <a:extLst>
              <a:ext uri="{FF2B5EF4-FFF2-40B4-BE49-F238E27FC236}">
                <a16:creationId xmlns:a16="http://schemas.microsoft.com/office/drawing/2014/main" id="{673D9836-3FBC-49B1-59BB-9B6F12AE44B4}"/>
              </a:ext>
            </a:extLst>
          </p:cNvPr>
          <p:cNvSpPr>
            <a:spLocks noGrp="1"/>
          </p:cNvSpPr>
          <p:nvPr>
            <p:ph idx="1"/>
          </p:nvPr>
        </p:nvSpPr>
        <p:spPr>
          <a:xfrm>
            <a:off x="923026" y="1923690"/>
            <a:ext cx="10412083" cy="4315791"/>
          </a:xfrm>
        </p:spPr>
        <p:txBody>
          <a:bodyPr>
            <a:normAutofit/>
          </a:bodyPr>
          <a:lstStyle/>
          <a:p>
            <a:r>
              <a:rPr lang="tr-TR" dirty="0"/>
              <a:t>  Verdiğiniz Analog Elektronik dersi sayesinde bende yeni fikirler, yeni ufuklar ve  yeni bir çok oyun alanı açtınız hocam, teşekkürler.</a:t>
            </a:r>
          </a:p>
          <a:p>
            <a:r>
              <a:rPr lang="tr-TR" dirty="0"/>
              <a:t>Derslerde sorduğum birçok soruya sabır ile cevapladığınız için teşekkürler hocam.</a:t>
            </a:r>
          </a:p>
          <a:p>
            <a:r>
              <a:rPr lang="tr-TR" dirty="0"/>
              <a:t>Her hafta ders içerisinde verdiğiniz motivasyon konuşmaları ile motive kalmamı ve hayata yeni pencerelerden bakmayı öğrettiğiniz için teşekkürler hocam.</a:t>
            </a:r>
          </a:p>
          <a:p>
            <a:pPr marL="0" indent="0" algn="ctr">
              <a:buNone/>
            </a:pPr>
            <a:endParaRPr lang="tr-TR" dirty="0"/>
          </a:p>
          <a:p>
            <a:pPr marL="0" indent="0" algn="ctr">
              <a:buNone/>
            </a:pPr>
            <a:r>
              <a:rPr lang="tr-TR" dirty="0"/>
              <a:t>HER ŞEY İÇİN TEŞEKKÜRLER ALİ BÜLENT HOCAM</a:t>
            </a:r>
          </a:p>
          <a:p>
            <a:pPr marL="0" indent="0">
              <a:buNone/>
            </a:pPr>
            <a:r>
              <a:rPr lang="tr-TR" dirty="0"/>
              <a:t> </a:t>
            </a:r>
          </a:p>
          <a:p>
            <a:endParaRPr lang="tr-TR" dirty="0"/>
          </a:p>
          <a:p>
            <a:endParaRPr lang="en-GB" dirty="0"/>
          </a:p>
        </p:txBody>
      </p:sp>
    </p:spTree>
    <p:extLst>
      <p:ext uri="{BB962C8B-B14F-4D97-AF65-F5344CB8AC3E}">
        <p14:creationId xmlns:p14="http://schemas.microsoft.com/office/powerpoint/2010/main" val="366534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8" name="Picture 2">
            <a:extLst>
              <a:ext uri="{FF2B5EF4-FFF2-40B4-BE49-F238E27FC236}">
                <a16:creationId xmlns:a16="http://schemas.microsoft.com/office/drawing/2014/main" id="{19AFBE53-1417-406B-8083-DBE0DA72F29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49" name="Group 15">
            <a:extLst>
              <a:ext uri="{FF2B5EF4-FFF2-40B4-BE49-F238E27FC236}">
                <a16:creationId xmlns:a16="http://schemas.microsoft.com/office/drawing/2014/main" id="{FB9EE4F0-B261-4AB0-BEE3-AA9DD198FC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2E326B6E-9130-4E5B-8C29-0412BDFD525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8" name="Freeform 6">
              <a:extLst>
                <a:ext uri="{FF2B5EF4-FFF2-40B4-BE49-F238E27FC236}">
                  <a16:creationId xmlns:a16="http://schemas.microsoft.com/office/drawing/2014/main" id="{D15BBE67-0A7A-4318-94C9-9EDC68E9E4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7">
              <a:extLst>
                <a:ext uri="{FF2B5EF4-FFF2-40B4-BE49-F238E27FC236}">
                  <a16:creationId xmlns:a16="http://schemas.microsoft.com/office/drawing/2014/main" id="{6C189044-A310-4008-ABE3-A833238AA1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Rectangle 8">
              <a:extLst>
                <a:ext uri="{FF2B5EF4-FFF2-40B4-BE49-F238E27FC236}">
                  <a16:creationId xmlns:a16="http://schemas.microsoft.com/office/drawing/2014/main" id="{714E393D-E3AB-4084-8580-2EC4D75B0BC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1" name="Freeform 9">
              <a:extLst>
                <a:ext uri="{FF2B5EF4-FFF2-40B4-BE49-F238E27FC236}">
                  <a16:creationId xmlns:a16="http://schemas.microsoft.com/office/drawing/2014/main" id="{5407A34B-6BDC-4CC4-9D15-2E71F3DB40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0">
              <a:extLst>
                <a:ext uri="{FF2B5EF4-FFF2-40B4-BE49-F238E27FC236}">
                  <a16:creationId xmlns:a16="http://schemas.microsoft.com/office/drawing/2014/main" id="{5E952981-3D27-403A-9B35-14226166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1">
              <a:extLst>
                <a:ext uri="{FF2B5EF4-FFF2-40B4-BE49-F238E27FC236}">
                  <a16:creationId xmlns:a16="http://schemas.microsoft.com/office/drawing/2014/main" id="{339D7F6E-841D-4697-A877-0F25113BAF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2">
              <a:extLst>
                <a:ext uri="{FF2B5EF4-FFF2-40B4-BE49-F238E27FC236}">
                  <a16:creationId xmlns:a16="http://schemas.microsoft.com/office/drawing/2014/main" id="{226F9E1B-2970-4504-8E6C-1A42D05FC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3">
              <a:extLst>
                <a:ext uri="{FF2B5EF4-FFF2-40B4-BE49-F238E27FC236}">
                  <a16:creationId xmlns:a16="http://schemas.microsoft.com/office/drawing/2014/main" id="{6F11A9CB-BE43-4423-987B-B43046D146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4">
              <a:extLst>
                <a:ext uri="{FF2B5EF4-FFF2-40B4-BE49-F238E27FC236}">
                  <a16:creationId xmlns:a16="http://schemas.microsoft.com/office/drawing/2014/main" id="{F21925AB-CEC6-4210-929C-5BAB1C957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5">
              <a:extLst>
                <a:ext uri="{FF2B5EF4-FFF2-40B4-BE49-F238E27FC236}">
                  <a16:creationId xmlns:a16="http://schemas.microsoft.com/office/drawing/2014/main" id="{9B4BB7F4-36A3-49C5-A85E-660BF09014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6">
              <a:extLst>
                <a:ext uri="{FF2B5EF4-FFF2-40B4-BE49-F238E27FC236}">
                  <a16:creationId xmlns:a16="http://schemas.microsoft.com/office/drawing/2014/main" id="{89A82E2C-666C-4E88-B3A9-C95B5AE94D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7">
              <a:extLst>
                <a:ext uri="{FF2B5EF4-FFF2-40B4-BE49-F238E27FC236}">
                  <a16:creationId xmlns:a16="http://schemas.microsoft.com/office/drawing/2014/main" id="{1363187E-6516-4018-A78B-CE0F7F232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8">
              <a:extLst>
                <a:ext uri="{FF2B5EF4-FFF2-40B4-BE49-F238E27FC236}">
                  <a16:creationId xmlns:a16="http://schemas.microsoft.com/office/drawing/2014/main" id="{3FF62829-5C7E-4110-A186-F4E8655E29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9">
              <a:extLst>
                <a:ext uri="{FF2B5EF4-FFF2-40B4-BE49-F238E27FC236}">
                  <a16:creationId xmlns:a16="http://schemas.microsoft.com/office/drawing/2014/main" id="{87E9C9B7-0C7F-44A7-B610-5B095C4425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0">
              <a:extLst>
                <a:ext uri="{FF2B5EF4-FFF2-40B4-BE49-F238E27FC236}">
                  <a16:creationId xmlns:a16="http://schemas.microsoft.com/office/drawing/2014/main" id="{3037E5EC-D21D-4C3F-B081-B46C3B47CF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1">
              <a:extLst>
                <a:ext uri="{FF2B5EF4-FFF2-40B4-BE49-F238E27FC236}">
                  <a16:creationId xmlns:a16="http://schemas.microsoft.com/office/drawing/2014/main" id="{EAE8AAB2-DE35-4AED-8C9C-0718A33A84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2">
              <a:extLst>
                <a:ext uri="{FF2B5EF4-FFF2-40B4-BE49-F238E27FC236}">
                  <a16:creationId xmlns:a16="http://schemas.microsoft.com/office/drawing/2014/main" id="{062ACCDA-6A76-4812-BA3A-F3C6E1443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3">
              <a:extLst>
                <a:ext uri="{FF2B5EF4-FFF2-40B4-BE49-F238E27FC236}">
                  <a16:creationId xmlns:a16="http://schemas.microsoft.com/office/drawing/2014/main" id="{38825C85-74E0-4664-95AC-682625B991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4">
              <a:extLst>
                <a:ext uri="{FF2B5EF4-FFF2-40B4-BE49-F238E27FC236}">
                  <a16:creationId xmlns:a16="http://schemas.microsoft.com/office/drawing/2014/main" id="{D87E8B0A-2B1D-48E5-8107-F2855CFFD2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5">
              <a:extLst>
                <a:ext uri="{FF2B5EF4-FFF2-40B4-BE49-F238E27FC236}">
                  <a16:creationId xmlns:a16="http://schemas.microsoft.com/office/drawing/2014/main" id="{E46FC211-5F4B-478B-8761-A65D21166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6">
              <a:extLst>
                <a:ext uri="{FF2B5EF4-FFF2-40B4-BE49-F238E27FC236}">
                  <a16:creationId xmlns:a16="http://schemas.microsoft.com/office/drawing/2014/main" id="{43C493A4-4703-4917-A281-F15E323F14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7">
              <a:extLst>
                <a:ext uri="{FF2B5EF4-FFF2-40B4-BE49-F238E27FC236}">
                  <a16:creationId xmlns:a16="http://schemas.microsoft.com/office/drawing/2014/main" id="{4B369EDA-1458-423B-839F-4FB0EE920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8">
              <a:extLst>
                <a:ext uri="{FF2B5EF4-FFF2-40B4-BE49-F238E27FC236}">
                  <a16:creationId xmlns:a16="http://schemas.microsoft.com/office/drawing/2014/main" id="{DB5E8117-FFBB-49D5-87C6-24D8E06CE3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9">
              <a:extLst>
                <a:ext uri="{FF2B5EF4-FFF2-40B4-BE49-F238E27FC236}">
                  <a16:creationId xmlns:a16="http://schemas.microsoft.com/office/drawing/2014/main" id="{04D5DC4A-7C40-4236-B475-FA6AA43694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0">
              <a:extLst>
                <a:ext uri="{FF2B5EF4-FFF2-40B4-BE49-F238E27FC236}">
                  <a16:creationId xmlns:a16="http://schemas.microsoft.com/office/drawing/2014/main" id="{76858373-C51B-4201-80F4-8033167041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1">
              <a:extLst>
                <a:ext uri="{FF2B5EF4-FFF2-40B4-BE49-F238E27FC236}">
                  <a16:creationId xmlns:a16="http://schemas.microsoft.com/office/drawing/2014/main" id="{D159A53F-DA7E-4CD5-AA84-55B3AC5EEA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2">
              <a:extLst>
                <a:ext uri="{FF2B5EF4-FFF2-40B4-BE49-F238E27FC236}">
                  <a16:creationId xmlns:a16="http://schemas.microsoft.com/office/drawing/2014/main" id="{E4B70A8B-09AC-45AA-952C-242D7E1474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Rectangle 33">
              <a:extLst>
                <a:ext uri="{FF2B5EF4-FFF2-40B4-BE49-F238E27FC236}">
                  <a16:creationId xmlns:a16="http://schemas.microsoft.com/office/drawing/2014/main" id="{63C8CAD6-F5BE-4961-AC48-2A34FA4E778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6" name="Freeform 34">
              <a:extLst>
                <a:ext uri="{FF2B5EF4-FFF2-40B4-BE49-F238E27FC236}">
                  <a16:creationId xmlns:a16="http://schemas.microsoft.com/office/drawing/2014/main" id="{AEBA7DBD-C171-47A7-9249-562A06AC2B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5">
              <a:extLst>
                <a:ext uri="{FF2B5EF4-FFF2-40B4-BE49-F238E27FC236}">
                  <a16:creationId xmlns:a16="http://schemas.microsoft.com/office/drawing/2014/main" id="{80F934E3-6775-4A9E-8666-7D050E4287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6">
              <a:extLst>
                <a:ext uri="{FF2B5EF4-FFF2-40B4-BE49-F238E27FC236}">
                  <a16:creationId xmlns:a16="http://schemas.microsoft.com/office/drawing/2014/main" id="{F7E8F3A1-E3AE-4A22-82FE-71C4C163AF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7">
              <a:extLst>
                <a:ext uri="{FF2B5EF4-FFF2-40B4-BE49-F238E27FC236}">
                  <a16:creationId xmlns:a16="http://schemas.microsoft.com/office/drawing/2014/main" id="{27DFF928-27F3-44A1-9468-219DD390B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8">
              <a:extLst>
                <a:ext uri="{FF2B5EF4-FFF2-40B4-BE49-F238E27FC236}">
                  <a16:creationId xmlns:a16="http://schemas.microsoft.com/office/drawing/2014/main" id="{47C61A3E-9A0A-4547-9B8A-DD8CD6D473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9">
              <a:extLst>
                <a:ext uri="{FF2B5EF4-FFF2-40B4-BE49-F238E27FC236}">
                  <a16:creationId xmlns:a16="http://schemas.microsoft.com/office/drawing/2014/main" id="{FC684095-4805-413B-A9EB-63A2417B53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2" name="Freeform 40">
              <a:extLst>
                <a:ext uri="{FF2B5EF4-FFF2-40B4-BE49-F238E27FC236}">
                  <a16:creationId xmlns:a16="http://schemas.microsoft.com/office/drawing/2014/main" id="{AF830B5E-DCF9-4CBD-8746-C5219013D8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41">
              <a:extLst>
                <a:ext uri="{FF2B5EF4-FFF2-40B4-BE49-F238E27FC236}">
                  <a16:creationId xmlns:a16="http://schemas.microsoft.com/office/drawing/2014/main" id="{FE6882C0-1C73-4E53-A884-3202385D7C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42">
              <a:extLst>
                <a:ext uri="{FF2B5EF4-FFF2-40B4-BE49-F238E27FC236}">
                  <a16:creationId xmlns:a16="http://schemas.microsoft.com/office/drawing/2014/main" id="{9611015E-699B-4BA5-A162-8BABC91454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Freeform 43">
              <a:extLst>
                <a:ext uri="{FF2B5EF4-FFF2-40B4-BE49-F238E27FC236}">
                  <a16:creationId xmlns:a16="http://schemas.microsoft.com/office/drawing/2014/main" id="{8C6A611F-CBE4-46B7-96F6-803B2D2607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6" name="Freeform 44">
              <a:extLst>
                <a:ext uri="{FF2B5EF4-FFF2-40B4-BE49-F238E27FC236}">
                  <a16:creationId xmlns:a16="http://schemas.microsoft.com/office/drawing/2014/main" id="{FDCF0D71-6D32-4B72-B7E1-678BA980A8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7" name="Rectangle 45">
              <a:extLst>
                <a:ext uri="{FF2B5EF4-FFF2-40B4-BE49-F238E27FC236}">
                  <a16:creationId xmlns:a16="http://schemas.microsoft.com/office/drawing/2014/main" id="{FE6E605A-8ECF-47E5-ABDD-B4874FF18F1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8" name="Freeform 46">
              <a:extLst>
                <a:ext uri="{FF2B5EF4-FFF2-40B4-BE49-F238E27FC236}">
                  <a16:creationId xmlns:a16="http://schemas.microsoft.com/office/drawing/2014/main" id="{1329BFCB-3C83-438B-8C18-20576CA6B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47">
              <a:extLst>
                <a:ext uri="{FF2B5EF4-FFF2-40B4-BE49-F238E27FC236}">
                  <a16:creationId xmlns:a16="http://schemas.microsoft.com/office/drawing/2014/main" id="{9E013566-6E0D-4B88-9731-0BBACA1408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0" name="Freeform 48">
              <a:extLst>
                <a:ext uri="{FF2B5EF4-FFF2-40B4-BE49-F238E27FC236}">
                  <a16:creationId xmlns:a16="http://schemas.microsoft.com/office/drawing/2014/main" id="{1668707D-D4E8-40EC-94C2-F83C6E2226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 name="Freeform 49">
              <a:extLst>
                <a:ext uri="{FF2B5EF4-FFF2-40B4-BE49-F238E27FC236}">
                  <a16:creationId xmlns:a16="http://schemas.microsoft.com/office/drawing/2014/main" id="{0CE0CBC9-140F-475C-93C6-446BDBB76C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2" name="Freeform 50">
              <a:extLst>
                <a:ext uri="{FF2B5EF4-FFF2-40B4-BE49-F238E27FC236}">
                  <a16:creationId xmlns:a16="http://schemas.microsoft.com/office/drawing/2014/main" id="{0ED9FFD9-3111-4C21-8013-063D0A89F3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3" name="Freeform 51">
              <a:extLst>
                <a:ext uri="{FF2B5EF4-FFF2-40B4-BE49-F238E27FC236}">
                  <a16:creationId xmlns:a16="http://schemas.microsoft.com/office/drawing/2014/main" id="{C75E760C-E1DB-475D-905D-FC3F430FE3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52">
              <a:extLst>
                <a:ext uri="{FF2B5EF4-FFF2-40B4-BE49-F238E27FC236}">
                  <a16:creationId xmlns:a16="http://schemas.microsoft.com/office/drawing/2014/main" id="{1F4DF02E-1FC7-48AB-8CDA-940C8A500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5" name="Freeform 53">
              <a:extLst>
                <a:ext uri="{FF2B5EF4-FFF2-40B4-BE49-F238E27FC236}">
                  <a16:creationId xmlns:a16="http://schemas.microsoft.com/office/drawing/2014/main" id="{193ABE5A-1C12-4B38-8078-51A0BAB3C0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6" name="Freeform 54">
              <a:extLst>
                <a:ext uri="{FF2B5EF4-FFF2-40B4-BE49-F238E27FC236}">
                  <a16:creationId xmlns:a16="http://schemas.microsoft.com/office/drawing/2014/main" id="{3A57AD1C-4CC5-4E62-A352-D3B142B9DF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7" name="Freeform 55">
              <a:extLst>
                <a:ext uri="{FF2B5EF4-FFF2-40B4-BE49-F238E27FC236}">
                  <a16:creationId xmlns:a16="http://schemas.microsoft.com/office/drawing/2014/main" id="{646D40AD-4384-42ED-B1A0-A47C165C6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8" name="Freeform 56">
              <a:extLst>
                <a:ext uri="{FF2B5EF4-FFF2-40B4-BE49-F238E27FC236}">
                  <a16:creationId xmlns:a16="http://schemas.microsoft.com/office/drawing/2014/main" id="{0786C2FA-21FD-4F48-9E96-C5D8E6159E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9" name="Freeform 57">
              <a:extLst>
                <a:ext uri="{FF2B5EF4-FFF2-40B4-BE49-F238E27FC236}">
                  <a16:creationId xmlns:a16="http://schemas.microsoft.com/office/drawing/2014/main" id="{AFE6F50A-21B5-4B98-9C3B-B89FFC6FB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0" name="Freeform 58">
              <a:extLst>
                <a:ext uri="{FF2B5EF4-FFF2-40B4-BE49-F238E27FC236}">
                  <a16:creationId xmlns:a16="http://schemas.microsoft.com/office/drawing/2014/main" id="{2454210A-9717-44AF-9D76-0426534C35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Başlık 1">
            <a:extLst>
              <a:ext uri="{FF2B5EF4-FFF2-40B4-BE49-F238E27FC236}">
                <a16:creationId xmlns:a16="http://schemas.microsoft.com/office/drawing/2014/main" id="{AA60ABF5-A82D-10C4-A25C-889DC7CFA763}"/>
              </a:ext>
            </a:extLst>
          </p:cNvPr>
          <p:cNvSpPr>
            <a:spLocks noGrp="1"/>
          </p:cNvSpPr>
          <p:nvPr>
            <p:ph type="title"/>
          </p:nvPr>
        </p:nvSpPr>
        <p:spPr>
          <a:xfrm>
            <a:off x="1617233" y="4539573"/>
            <a:ext cx="8957534" cy="1182838"/>
          </a:xfrm>
        </p:spPr>
        <p:txBody>
          <a:bodyPr vert="horz" lIns="91440" tIns="45720" rIns="91440" bIns="45720" rtlCol="0" anchor="b">
            <a:normAutofit/>
          </a:bodyPr>
          <a:lstStyle/>
          <a:p>
            <a:pPr algn="ctr"/>
            <a:r>
              <a:rPr lang="tr-TR" sz="4800" dirty="0"/>
              <a:t>Proje</a:t>
            </a:r>
            <a:r>
              <a:rPr lang="en-US" sz="4800" dirty="0"/>
              <a:t> </a:t>
            </a:r>
            <a:r>
              <a:rPr lang="tr-TR" sz="4800" dirty="0"/>
              <a:t>İ</a:t>
            </a:r>
            <a:r>
              <a:rPr lang="en-US" sz="4800" dirty="0"/>
              <a:t>le </a:t>
            </a:r>
            <a:r>
              <a:rPr lang="tr-TR" sz="4800" dirty="0"/>
              <a:t>İ</a:t>
            </a:r>
            <a:r>
              <a:rPr lang="en-US" sz="4800" dirty="0"/>
              <a:t>lg</a:t>
            </a:r>
            <a:r>
              <a:rPr lang="tr-TR" sz="4800" dirty="0"/>
              <a:t>İ</a:t>
            </a:r>
            <a:r>
              <a:rPr lang="en-US" sz="4800" dirty="0"/>
              <a:t>l</a:t>
            </a:r>
            <a:r>
              <a:rPr lang="tr-TR" sz="4800" dirty="0"/>
              <a:t>İ</a:t>
            </a:r>
            <a:r>
              <a:rPr lang="en-US" sz="4800" dirty="0"/>
              <a:t> res</a:t>
            </a:r>
            <a:r>
              <a:rPr lang="tr-TR" sz="4800" dirty="0"/>
              <a:t>İ</a:t>
            </a:r>
            <a:r>
              <a:rPr lang="en-US" sz="4800" dirty="0" err="1"/>
              <a:t>mler</a:t>
            </a:r>
            <a:endParaRPr lang="en-US" sz="4800" dirty="0"/>
          </a:p>
        </p:txBody>
      </p:sp>
      <p:sp>
        <p:nvSpPr>
          <p:cNvPr id="150" name="Round Diagonal Corner Rectangle 6">
            <a:extLst>
              <a:ext uri="{FF2B5EF4-FFF2-40B4-BE49-F238E27FC236}">
                <a16:creationId xmlns:a16="http://schemas.microsoft.com/office/drawing/2014/main" id="{7C752539-319A-41C0-ABDD-5FBB1E2BC3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974" y="639965"/>
            <a:ext cx="10879991" cy="3598548"/>
          </a:xfrm>
          <a:prstGeom prst="round2DiagRect">
            <a:avLst>
              <a:gd name="adj1" fmla="val 9529"/>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Resim 8" descr="elektronik eşyalar, kablo, bağlantı parçası içeren bir resim&#10;&#10;Açıklama otomatik olarak oluşturuldu">
            <a:extLst>
              <a:ext uri="{FF2B5EF4-FFF2-40B4-BE49-F238E27FC236}">
                <a16:creationId xmlns:a16="http://schemas.microsoft.com/office/drawing/2014/main" id="{5280452B-6390-1AD9-083B-D3259676BB51}"/>
              </a:ext>
            </a:extLst>
          </p:cNvPr>
          <p:cNvPicPr>
            <a:picLocks noChangeAspect="1"/>
          </p:cNvPicPr>
          <p:nvPr/>
        </p:nvPicPr>
        <p:blipFill rotWithShape="1">
          <a:blip r:embed="rId4"/>
          <a:srcRect r="4628" b="-3"/>
          <a:stretch/>
        </p:blipFill>
        <p:spPr>
          <a:xfrm>
            <a:off x="924281" y="951493"/>
            <a:ext cx="5107515" cy="3012494"/>
          </a:xfrm>
          <a:prstGeom prst="rect">
            <a:avLst/>
          </a:prstGeom>
        </p:spPr>
      </p:pic>
      <p:pic>
        <p:nvPicPr>
          <p:cNvPr id="7" name="Resim 6">
            <a:extLst>
              <a:ext uri="{FF2B5EF4-FFF2-40B4-BE49-F238E27FC236}">
                <a16:creationId xmlns:a16="http://schemas.microsoft.com/office/drawing/2014/main" id="{39490F21-E8E1-0AC2-ADB7-1617B6147B6F}"/>
              </a:ext>
            </a:extLst>
          </p:cNvPr>
          <p:cNvPicPr>
            <a:picLocks noChangeAspect="1"/>
          </p:cNvPicPr>
          <p:nvPr/>
        </p:nvPicPr>
        <p:blipFill rotWithShape="1">
          <a:blip r:embed="rId5"/>
          <a:srcRect t="20014" b="8709"/>
          <a:stretch/>
        </p:blipFill>
        <p:spPr>
          <a:xfrm>
            <a:off x="6195522" y="951493"/>
            <a:ext cx="5044782" cy="2975493"/>
          </a:xfrm>
          <a:prstGeom prst="rect">
            <a:avLst/>
          </a:prstGeom>
        </p:spPr>
      </p:pic>
    </p:spTree>
    <p:extLst>
      <p:ext uri="{BB962C8B-B14F-4D97-AF65-F5344CB8AC3E}">
        <p14:creationId xmlns:p14="http://schemas.microsoft.com/office/powerpoint/2010/main" val="1060653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A0B38558-5389-4817-936F-FD62560C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3" name="Rectangle 72">
              <a:extLst>
                <a:ext uri="{FF2B5EF4-FFF2-40B4-BE49-F238E27FC236}">
                  <a16:creationId xmlns:a16="http://schemas.microsoft.com/office/drawing/2014/main" id="{CCB252B9-42EF-4414-AA22-2A95C1819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4"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Işıyan devre tahtası">
            <a:extLst>
              <a:ext uri="{FF2B5EF4-FFF2-40B4-BE49-F238E27FC236}">
                <a16:creationId xmlns:a16="http://schemas.microsoft.com/office/drawing/2014/main" id="{C870F696-AA64-98EC-EC8A-02B0E1F52762}"/>
              </a:ext>
            </a:extLst>
          </p:cNvPr>
          <p:cNvPicPr>
            <a:picLocks noChangeAspect="1"/>
          </p:cNvPicPr>
          <p:nvPr/>
        </p:nvPicPr>
        <p:blipFill rotWithShape="1">
          <a:blip r:embed="rId4">
            <a:alphaModFix/>
          </a:blip>
          <a:srcRect t="2566" b="13139"/>
          <a:stretch/>
        </p:blipFill>
        <p:spPr>
          <a:xfrm>
            <a:off x="3611" y="10"/>
            <a:ext cx="12188389" cy="6857990"/>
          </a:xfrm>
          <a:prstGeom prst="rect">
            <a:avLst/>
          </a:prstGeom>
        </p:spPr>
      </p:pic>
      <p:grpSp>
        <p:nvGrpSpPr>
          <p:cNvPr id="76" name="Group 75">
            <a:extLst>
              <a:ext uri="{FF2B5EF4-FFF2-40B4-BE49-F238E27FC236}">
                <a16:creationId xmlns:a16="http://schemas.microsoft.com/office/drawing/2014/main" id="{15502586-682B-4EDF-9515-674BB4E1CD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11455400" cy="6848476"/>
            <a:chOff x="372533" y="0"/>
            <a:chExt cx="11455400" cy="6848476"/>
          </a:xfrm>
        </p:grpSpPr>
        <p:sp>
          <p:nvSpPr>
            <p:cNvPr id="77"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8" name="Group 77">
              <a:extLst>
                <a:ext uri="{FF2B5EF4-FFF2-40B4-BE49-F238E27FC236}">
                  <a16:creationId xmlns:a16="http://schemas.microsoft.com/office/drawing/2014/main" id="{04A25545-7FDA-465A-8546-9D927F8286F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98"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99"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100"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01"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79" name="Group 78">
              <a:extLst>
                <a:ext uri="{FF2B5EF4-FFF2-40B4-BE49-F238E27FC236}">
                  <a16:creationId xmlns:a16="http://schemas.microsoft.com/office/drawing/2014/main" id="{4C374541-D033-4B72-A232-5461EEAD4D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92"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93"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94"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95"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96"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97"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80" name="Group 79">
              <a:extLst>
                <a:ext uri="{FF2B5EF4-FFF2-40B4-BE49-F238E27FC236}">
                  <a16:creationId xmlns:a16="http://schemas.microsoft.com/office/drawing/2014/main" id="{DEAF6153-6BF6-448C-81C1-2817B0F780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88"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89"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90"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91"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81" name="Group 80">
              <a:extLst>
                <a:ext uri="{FF2B5EF4-FFF2-40B4-BE49-F238E27FC236}">
                  <a16:creationId xmlns:a16="http://schemas.microsoft.com/office/drawing/2014/main" id="{BC21AED9-0CB5-426C-A1C4-6EEB548050D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82"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83"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84"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85"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86"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87"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2" name="Başlık 1">
            <a:extLst>
              <a:ext uri="{FF2B5EF4-FFF2-40B4-BE49-F238E27FC236}">
                <a16:creationId xmlns:a16="http://schemas.microsoft.com/office/drawing/2014/main" id="{EA4B94E9-0386-9BAC-F824-8B263433B0FF}"/>
              </a:ext>
            </a:extLst>
          </p:cNvPr>
          <p:cNvSpPr>
            <a:spLocks noGrp="1"/>
          </p:cNvSpPr>
          <p:nvPr>
            <p:ph type="title"/>
          </p:nvPr>
        </p:nvSpPr>
        <p:spPr>
          <a:xfrm>
            <a:off x="1143001" y="1007533"/>
            <a:ext cx="9905998" cy="1092200"/>
          </a:xfrm>
        </p:spPr>
        <p:txBody>
          <a:bodyPr>
            <a:normAutofit/>
          </a:bodyPr>
          <a:lstStyle/>
          <a:p>
            <a:pPr algn="ctr"/>
            <a:r>
              <a:rPr lang="tr-TR" dirty="0"/>
              <a:t>PROJENİN AMACI</a:t>
            </a:r>
            <a:endParaRPr lang="en-GB" dirty="0"/>
          </a:p>
        </p:txBody>
      </p:sp>
      <p:sp>
        <p:nvSpPr>
          <p:cNvPr id="3" name="İçerik Yer Tutucusu 2">
            <a:extLst>
              <a:ext uri="{FF2B5EF4-FFF2-40B4-BE49-F238E27FC236}">
                <a16:creationId xmlns:a16="http://schemas.microsoft.com/office/drawing/2014/main" id="{F1972F7F-71C6-84B8-4888-F9983144986C}"/>
              </a:ext>
            </a:extLst>
          </p:cNvPr>
          <p:cNvSpPr>
            <a:spLocks noGrp="1"/>
          </p:cNvSpPr>
          <p:nvPr>
            <p:ph idx="1"/>
          </p:nvPr>
        </p:nvSpPr>
        <p:spPr>
          <a:xfrm>
            <a:off x="1143001" y="1909764"/>
            <a:ext cx="10224557" cy="3796770"/>
          </a:xfrm>
        </p:spPr>
        <p:txBody>
          <a:bodyPr anchor="ctr">
            <a:normAutofit/>
          </a:bodyPr>
          <a:lstStyle/>
          <a:p>
            <a:r>
              <a:rPr lang="tr-TR" dirty="0"/>
              <a:t>Projenin temel amacı analog elektronik dersinde öğretilen temel elektrik-elektronik prensiplerinin, fiziksel parçaların ve bu parçaların çalışma mekanizmalarını ve birbirleri ile uyumlu çalışmasının bir fiziksel uygulamasını yapmaktır.  Genellikle derslerde öğrenilen bilgiler teorik olarak uygun olsa da pratik te bu şekilde genellikle olmazlar. Bu proje sayesinde öğrenilen bilgilerin pratikte de çalıştığını bu proje bizlere çok güzel bir şekilde göstermiştir.</a:t>
            </a:r>
          </a:p>
          <a:p>
            <a:r>
              <a:rPr lang="tr-TR" dirty="0"/>
              <a:t> Projenin bir diğer amacı ise mekatronik uygulamalarında kullanmak için basit ve işlevsel bir güç kaynağı yapmaktır. Yaparken de öğrenmektir. </a:t>
            </a:r>
            <a:endParaRPr lang="en-GB" dirty="0"/>
          </a:p>
        </p:txBody>
      </p:sp>
    </p:spTree>
    <p:extLst>
      <p:ext uri="{BB962C8B-B14F-4D97-AF65-F5344CB8AC3E}">
        <p14:creationId xmlns:p14="http://schemas.microsoft.com/office/powerpoint/2010/main" val="1256743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F3BB339-85A2-DC43-14E7-68B37371DAA8}"/>
              </a:ext>
            </a:extLst>
          </p:cNvPr>
          <p:cNvSpPr>
            <a:spLocks noGrp="1"/>
          </p:cNvSpPr>
          <p:nvPr>
            <p:ph type="title"/>
          </p:nvPr>
        </p:nvSpPr>
        <p:spPr/>
        <p:txBody>
          <a:bodyPr/>
          <a:lstStyle/>
          <a:p>
            <a:r>
              <a:rPr lang="tr-TR" dirty="0"/>
              <a:t>Projenin bize öğrettikleri/faydaları</a:t>
            </a:r>
            <a:endParaRPr lang="en-GB" dirty="0"/>
          </a:p>
        </p:txBody>
      </p:sp>
      <p:sp>
        <p:nvSpPr>
          <p:cNvPr id="3" name="İçerik Yer Tutucusu 2">
            <a:extLst>
              <a:ext uri="{FF2B5EF4-FFF2-40B4-BE49-F238E27FC236}">
                <a16:creationId xmlns:a16="http://schemas.microsoft.com/office/drawing/2014/main" id="{575317A8-D2A4-D12A-8913-4BB8D3EAE6FD}"/>
              </a:ext>
            </a:extLst>
          </p:cNvPr>
          <p:cNvSpPr>
            <a:spLocks noGrp="1"/>
          </p:cNvSpPr>
          <p:nvPr>
            <p:ph idx="1"/>
          </p:nvPr>
        </p:nvSpPr>
        <p:spPr>
          <a:xfrm>
            <a:off x="1141412" y="1820174"/>
            <a:ext cx="9905999" cy="3971027"/>
          </a:xfrm>
        </p:spPr>
        <p:txBody>
          <a:bodyPr>
            <a:normAutofit/>
          </a:bodyPr>
          <a:lstStyle/>
          <a:p>
            <a:r>
              <a:rPr lang="tr-TR" dirty="0"/>
              <a:t>Derste öğretilen:</a:t>
            </a:r>
          </a:p>
          <a:p>
            <a:r>
              <a:rPr lang="tr-TR" dirty="0"/>
              <a:t>Transistör, </a:t>
            </a:r>
            <a:r>
              <a:rPr lang="tr-TR" dirty="0" err="1"/>
              <a:t>mosfet</a:t>
            </a:r>
            <a:r>
              <a:rPr lang="tr-TR" dirty="0"/>
              <a:t>, diyot, </a:t>
            </a:r>
            <a:r>
              <a:rPr lang="tr-TR" dirty="0" err="1"/>
              <a:t>zener</a:t>
            </a:r>
            <a:r>
              <a:rPr lang="tr-TR" dirty="0"/>
              <a:t> diyot, led gibi yarı iletkenleri; </a:t>
            </a:r>
          </a:p>
          <a:p>
            <a:r>
              <a:rPr lang="tr-TR" dirty="0"/>
              <a:t>Transformatör, direnç, bobin </a:t>
            </a:r>
          </a:p>
          <a:p>
            <a:pPr marL="0" indent="0">
              <a:buNone/>
            </a:pPr>
            <a:r>
              <a:rPr lang="tr-TR" dirty="0"/>
              <a:t>   Ve uygulamalarını: </a:t>
            </a:r>
          </a:p>
          <a:p>
            <a:r>
              <a:rPr lang="tr-TR" dirty="0"/>
              <a:t>Köprü diyot, voltaj regülatörü voltmetre, ampermetre </a:t>
            </a:r>
          </a:p>
          <a:p>
            <a:pPr marL="0" indent="0">
              <a:buNone/>
            </a:pPr>
            <a:r>
              <a:rPr lang="tr-TR" dirty="0"/>
              <a:t>   Ve ekstra olarak AC, DC akımları ve bunların devredeki davranışlarını fiziksel                    olarak ölçümleyebildim ve öğrendim.</a:t>
            </a:r>
          </a:p>
        </p:txBody>
      </p:sp>
    </p:spTree>
    <p:extLst>
      <p:ext uri="{BB962C8B-B14F-4D97-AF65-F5344CB8AC3E}">
        <p14:creationId xmlns:p14="http://schemas.microsoft.com/office/powerpoint/2010/main" val="461068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AA1F031-944E-41E9-2DCE-1EC1515EEEEF}"/>
              </a:ext>
            </a:extLst>
          </p:cNvPr>
          <p:cNvSpPr>
            <a:spLocks noGrp="1"/>
          </p:cNvSpPr>
          <p:nvPr>
            <p:ph type="title"/>
          </p:nvPr>
        </p:nvSpPr>
        <p:spPr/>
        <p:txBody>
          <a:bodyPr/>
          <a:lstStyle/>
          <a:p>
            <a:r>
              <a:rPr lang="tr-TR" dirty="0"/>
              <a:t>Güç kaynağının özellikleri</a:t>
            </a:r>
            <a:endParaRPr lang="en-GB" dirty="0"/>
          </a:p>
        </p:txBody>
      </p:sp>
      <p:sp>
        <p:nvSpPr>
          <p:cNvPr id="3" name="İçerik Yer Tutucusu 2">
            <a:extLst>
              <a:ext uri="{FF2B5EF4-FFF2-40B4-BE49-F238E27FC236}">
                <a16:creationId xmlns:a16="http://schemas.microsoft.com/office/drawing/2014/main" id="{01B1F83A-17D6-7DE8-ECC8-1AB5401ECDDA}"/>
              </a:ext>
            </a:extLst>
          </p:cNvPr>
          <p:cNvSpPr>
            <a:spLocks noGrp="1"/>
          </p:cNvSpPr>
          <p:nvPr>
            <p:ph idx="1"/>
          </p:nvPr>
        </p:nvSpPr>
        <p:spPr>
          <a:xfrm>
            <a:off x="1141412" y="2249487"/>
            <a:ext cx="9905999" cy="3789004"/>
          </a:xfrm>
        </p:spPr>
        <p:txBody>
          <a:bodyPr>
            <a:normAutofit lnSpcReduction="10000"/>
          </a:bodyPr>
          <a:lstStyle/>
          <a:p>
            <a:r>
              <a:rPr lang="tr-TR" dirty="0"/>
              <a:t>24 VOLT/AMPER</a:t>
            </a:r>
          </a:p>
          <a:p>
            <a:r>
              <a:rPr lang="tr-TR" dirty="0"/>
              <a:t>Sabit +12V, -12V, +5V ve AC 12V çıkışlı</a:t>
            </a:r>
          </a:p>
          <a:p>
            <a:r>
              <a:rPr lang="tr-TR" dirty="0"/>
              <a:t>Regüle edilebilir (0-30V) çıkışlı</a:t>
            </a:r>
          </a:p>
          <a:p>
            <a:r>
              <a:rPr lang="tr-TR" dirty="0"/>
              <a:t>Kısa devre korumalı ve ses ikazı ve led ile uyarması mevcut</a:t>
            </a:r>
          </a:p>
          <a:p>
            <a:r>
              <a:rPr lang="tr-TR" dirty="0"/>
              <a:t>3 dijit akım ve voltaj göstergeli</a:t>
            </a:r>
          </a:p>
          <a:p>
            <a:r>
              <a:rPr lang="tr-TR" dirty="0"/>
              <a:t>Cihaz koruması için sigortası mevcut </a:t>
            </a:r>
          </a:p>
          <a:p>
            <a:r>
              <a:rPr lang="tr-TR" dirty="0"/>
              <a:t>Elektrik çarpmalarına karşı izolasyon malzemesi kullanılmıştır</a:t>
            </a:r>
          </a:p>
        </p:txBody>
      </p:sp>
    </p:spTree>
    <p:extLst>
      <p:ext uri="{BB962C8B-B14F-4D97-AF65-F5344CB8AC3E}">
        <p14:creationId xmlns:p14="http://schemas.microsoft.com/office/powerpoint/2010/main" val="1977561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4E6DEB6-4CDE-3730-013E-22B5EE45B123}"/>
              </a:ext>
            </a:extLst>
          </p:cNvPr>
          <p:cNvSpPr>
            <a:spLocks noGrp="1"/>
          </p:cNvSpPr>
          <p:nvPr>
            <p:ph type="title"/>
          </p:nvPr>
        </p:nvSpPr>
        <p:spPr/>
        <p:txBody>
          <a:bodyPr/>
          <a:lstStyle/>
          <a:p>
            <a:r>
              <a:rPr lang="tr-TR" dirty="0"/>
              <a:t>Güç kaynağının çıkışları</a:t>
            </a:r>
            <a:endParaRPr lang="en-GB" dirty="0"/>
          </a:p>
        </p:txBody>
      </p:sp>
      <p:sp>
        <p:nvSpPr>
          <p:cNvPr id="3" name="İçerik Yer Tutucusu 2">
            <a:extLst>
              <a:ext uri="{FF2B5EF4-FFF2-40B4-BE49-F238E27FC236}">
                <a16:creationId xmlns:a16="http://schemas.microsoft.com/office/drawing/2014/main" id="{ACAED714-2A23-FD27-1DA2-C99925E387BB}"/>
              </a:ext>
            </a:extLst>
          </p:cNvPr>
          <p:cNvSpPr>
            <a:spLocks noGrp="1"/>
          </p:cNvSpPr>
          <p:nvPr>
            <p:ph idx="1"/>
          </p:nvPr>
        </p:nvSpPr>
        <p:spPr>
          <a:xfrm>
            <a:off x="1141412" y="2249487"/>
            <a:ext cx="10417984" cy="3541714"/>
          </a:xfrm>
        </p:spPr>
        <p:txBody>
          <a:bodyPr>
            <a:normAutofit fontScale="92500" lnSpcReduction="20000"/>
          </a:bodyPr>
          <a:lstStyle/>
          <a:p>
            <a:pPr marL="0" indent="0">
              <a:buNone/>
            </a:pPr>
            <a:r>
              <a:rPr lang="tr-TR" sz="2400" dirty="0"/>
              <a:t>Güç kaynağı üzerinde toplamda 5 adet DC   ve  2 tane AC olmak üzere toplamda 7 farklı değerde çıkış bulunmaktadır.</a:t>
            </a:r>
          </a:p>
          <a:p>
            <a:endParaRPr lang="tr-TR" sz="2400" dirty="0"/>
          </a:p>
          <a:p>
            <a:r>
              <a:rPr lang="tr-TR" sz="2400" dirty="0"/>
              <a:t>AC 24V</a:t>
            </a:r>
          </a:p>
          <a:p>
            <a:r>
              <a:rPr lang="tr-TR" sz="2400" dirty="0"/>
              <a:t>AC 12V</a:t>
            </a:r>
          </a:p>
          <a:p>
            <a:r>
              <a:rPr lang="tr-TR" sz="2400" dirty="0"/>
              <a:t>DC (0-30V)   regüle edilebili</a:t>
            </a:r>
            <a:r>
              <a:rPr lang="tr-TR" dirty="0"/>
              <a:t>r</a:t>
            </a:r>
            <a:endParaRPr lang="tr-TR" sz="2400" dirty="0"/>
          </a:p>
          <a:p>
            <a:r>
              <a:rPr lang="tr-TR" sz="2400" dirty="0"/>
              <a:t>DC +5, -5V</a:t>
            </a:r>
          </a:p>
          <a:p>
            <a:r>
              <a:rPr lang="tr-TR" sz="2400" dirty="0"/>
              <a:t>DC +12, -12V</a:t>
            </a:r>
          </a:p>
          <a:p>
            <a:endParaRPr lang="en-GB" dirty="0"/>
          </a:p>
        </p:txBody>
      </p:sp>
    </p:spTree>
    <p:extLst>
      <p:ext uri="{BB962C8B-B14F-4D97-AF65-F5344CB8AC3E}">
        <p14:creationId xmlns:p14="http://schemas.microsoft.com/office/powerpoint/2010/main" val="2541177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9C133B9-BCE4-BB54-BAB2-0BA5C6A8F49F}"/>
              </a:ext>
            </a:extLst>
          </p:cNvPr>
          <p:cNvSpPr>
            <a:spLocks noGrp="1"/>
          </p:cNvSpPr>
          <p:nvPr>
            <p:ph type="title"/>
          </p:nvPr>
        </p:nvSpPr>
        <p:spPr>
          <a:xfrm>
            <a:off x="1141413" y="750498"/>
            <a:ext cx="9905998" cy="653430"/>
          </a:xfrm>
        </p:spPr>
        <p:txBody>
          <a:bodyPr/>
          <a:lstStyle/>
          <a:p>
            <a:r>
              <a:rPr lang="tr-TR" dirty="0"/>
              <a:t>PROJEDE HARCANAN ZAMAN</a:t>
            </a:r>
            <a:endParaRPr lang="en-GB" dirty="0"/>
          </a:p>
        </p:txBody>
      </p:sp>
      <p:sp>
        <p:nvSpPr>
          <p:cNvPr id="3" name="İçerik Yer Tutucusu 2">
            <a:extLst>
              <a:ext uri="{FF2B5EF4-FFF2-40B4-BE49-F238E27FC236}">
                <a16:creationId xmlns:a16="http://schemas.microsoft.com/office/drawing/2014/main" id="{C9648508-F125-80F9-13D9-EC76B9EA24A9}"/>
              </a:ext>
            </a:extLst>
          </p:cNvPr>
          <p:cNvSpPr>
            <a:spLocks noGrp="1"/>
          </p:cNvSpPr>
          <p:nvPr>
            <p:ph idx="1"/>
          </p:nvPr>
        </p:nvSpPr>
        <p:spPr>
          <a:xfrm>
            <a:off x="1141412" y="2096219"/>
            <a:ext cx="9905999" cy="3694982"/>
          </a:xfrm>
        </p:spPr>
        <p:txBody>
          <a:bodyPr>
            <a:normAutofit/>
          </a:bodyPr>
          <a:lstStyle/>
          <a:p>
            <a:pPr marL="0" indent="0">
              <a:buNone/>
            </a:pPr>
            <a:r>
              <a:rPr lang="tr-TR" dirty="0">
                <a:solidFill>
                  <a:srgbClr val="FF0000"/>
                </a:solidFill>
              </a:rPr>
              <a:t>   Projede harcanan zaman:</a:t>
            </a:r>
          </a:p>
          <a:p>
            <a:r>
              <a:rPr lang="tr-TR" dirty="0"/>
              <a:t>Projenin araştırılması ve planlanması :                                      1 hafta</a:t>
            </a:r>
          </a:p>
          <a:p>
            <a:r>
              <a:rPr lang="tr-TR" dirty="0"/>
              <a:t>Projenin satın alınması ve incelenmesi:                                       1 hafta</a:t>
            </a:r>
          </a:p>
          <a:p>
            <a:r>
              <a:rPr lang="tr-TR" dirty="0"/>
              <a:t>Projenin fiziksel olarak birleştirilmesi ve kontrolleri:                    2 hafta</a:t>
            </a:r>
          </a:p>
          <a:p>
            <a:r>
              <a:rPr lang="tr-TR" dirty="0"/>
              <a:t>Projede kullanılan parçaların ve teorinin araştırılıp kontrolü:       2 hafta</a:t>
            </a:r>
          </a:p>
        </p:txBody>
      </p:sp>
    </p:spTree>
    <p:extLst>
      <p:ext uri="{BB962C8B-B14F-4D97-AF65-F5344CB8AC3E}">
        <p14:creationId xmlns:p14="http://schemas.microsoft.com/office/powerpoint/2010/main" val="42191146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C8CBCC8-EE1C-E4DC-1380-34ED98B267A1}"/>
              </a:ext>
            </a:extLst>
          </p:cNvPr>
          <p:cNvSpPr>
            <a:spLocks noGrp="1"/>
          </p:cNvSpPr>
          <p:nvPr>
            <p:ph type="title"/>
          </p:nvPr>
        </p:nvSpPr>
        <p:spPr/>
        <p:txBody>
          <a:bodyPr/>
          <a:lstStyle/>
          <a:p>
            <a:r>
              <a:rPr lang="tr-TR" dirty="0"/>
              <a:t>PROJEDE HARCANAN maddi KAYNAKLAR</a:t>
            </a:r>
            <a:endParaRPr lang="en-GB" dirty="0"/>
          </a:p>
        </p:txBody>
      </p:sp>
      <p:sp>
        <p:nvSpPr>
          <p:cNvPr id="3" name="İçerik Yer Tutucusu 2">
            <a:extLst>
              <a:ext uri="{FF2B5EF4-FFF2-40B4-BE49-F238E27FC236}">
                <a16:creationId xmlns:a16="http://schemas.microsoft.com/office/drawing/2014/main" id="{E9BD0D56-6846-6A40-CE74-682EFC1177E4}"/>
              </a:ext>
            </a:extLst>
          </p:cNvPr>
          <p:cNvSpPr>
            <a:spLocks noGrp="1"/>
          </p:cNvSpPr>
          <p:nvPr>
            <p:ph idx="1"/>
          </p:nvPr>
        </p:nvSpPr>
        <p:spPr/>
        <p:txBody>
          <a:bodyPr/>
          <a:lstStyle/>
          <a:p>
            <a:pPr marL="0" indent="0">
              <a:buNone/>
            </a:pPr>
            <a:r>
              <a:rPr lang="tr-TR" dirty="0">
                <a:solidFill>
                  <a:srgbClr val="FF0000"/>
                </a:solidFill>
              </a:rPr>
              <a:t>   Projede harcanan maddi kaynaklar:</a:t>
            </a:r>
          </a:p>
          <a:p>
            <a:r>
              <a:rPr lang="tr-TR" dirty="0"/>
              <a:t>Projenin kendisi:                                                 			350 ₺</a:t>
            </a:r>
          </a:p>
          <a:p>
            <a:r>
              <a:rPr lang="tr-TR" dirty="0"/>
              <a:t>Projede kullanılan ekstra malzemeler:  				  50 ₺</a:t>
            </a:r>
          </a:p>
          <a:p>
            <a:r>
              <a:rPr lang="tr-TR" dirty="0"/>
              <a:t>Proje için gerekli ekipman ücretleri:  			         ~200 ₺</a:t>
            </a:r>
          </a:p>
          <a:p>
            <a:r>
              <a:rPr lang="tr-TR" dirty="0"/>
              <a:t>PROJENİN TOPLAM MALİYETİ:   			       6 HAFTA , 600 ₺  </a:t>
            </a:r>
          </a:p>
          <a:p>
            <a:r>
              <a:rPr lang="tr-TR" dirty="0"/>
              <a:t>SONUÇ OLARAK=                                                         100 ₺/HAFTA</a:t>
            </a:r>
          </a:p>
          <a:p>
            <a:endParaRPr lang="en-GB" dirty="0"/>
          </a:p>
        </p:txBody>
      </p:sp>
    </p:spTree>
    <p:extLst>
      <p:ext uri="{BB962C8B-B14F-4D97-AF65-F5344CB8AC3E}">
        <p14:creationId xmlns:p14="http://schemas.microsoft.com/office/powerpoint/2010/main" val="3422172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60000"/>
              <a:lumOff val="40000"/>
            </a:schemeClr>
          </a:fgClr>
          <a:bgClr>
            <a:schemeClr val="bg1"/>
          </a:bgClr>
        </a:patt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8EBA658-7262-F698-79E6-A2FCBD9DB995}"/>
              </a:ext>
            </a:extLst>
          </p:cNvPr>
          <p:cNvSpPr>
            <a:spLocks noGrp="1"/>
          </p:cNvSpPr>
          <p:nvPr>
            <p:ph type="title"/>
          </p:nvPr>
        </p:nvSpPr>
        <p:spPr>
          <a:xfrm>
            <a:off x="1141413" y="-350983"/>
            <a:ext cx="9905998" cy="3025171"/>
          </a:xfrm>
        </p:spPr>
        <p:txBody>
          <a:bodyPr/>
          <a:lstStyle/>
          <a:p>
            <a:pPr algn="ctr"/>
            <a:r>
              <a:rPr lang="tr-TR" dirty="0"/>
              <a:t>Projenin video tanıtımı</a:t>
            </a:r>
            <a:endParaRPr lang="en-GB" dirty="0"/>
          </a:p>
        </p:txBody>
      </p:sp>
      <p:pic>
        <p:nvPicPr>
          <p:cNvPr id="6" name="output(compress-video-online.com) (1)">
            <a:hlinkClick r:id="" action="ppaction://media"/>
            <a:extLst>
              <a:ext uri="{FF2B5EF4-FFF2-40B4-BE49-F238E27FC236}">
                <a16:creationId xmlns:a16="http://schemas.microsoft.com/office/drawing/2014/main" id="{16AB1F9E-B503-DCF3-2634-E2CFB7B9534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818291" y="2023999"/>
            <a:ext cx="6552242" cy="3689563"/>
          </a:xfrm>
        </p:spPr>
      </p:pic>
    </p:spTree>
    <p:extLst>
      <p:ext uri="{BB962C8B-B14F-4D97-AF65-F5344CB8AC3E}">
        <p14:creationId xmlns:p14="http://schemas.microsoft.com/office/powerpoint/2010/main" val="3293004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12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vre">
  <a:themeElements>
    <a:clrScheme name="Mavi">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TM04033919[[fn=Devre]]</Template>
  <TotalTime>100</TotalTime>
  <Words>718</Words>
  <Application>Microsoft Office PowerPoint</Application>
  <PresentationFormat>Geniş ekran</PresentationFormat>
  <Paragraphs>89</Paragraphs>
  <Slides>19</Slides>
  <Notes>0</Notes>
  <HiddenSlides>0</HiddenSlides>
  <MMClips>6</MMClips>
  <ScaleCrop>false</ScaleCrop>
  <HeadingPairs>
    <vt:vector size="6" baseType="variant">
      <vt:variant>
        <vt:lpstr>Kullanılan Yazı Tipleri</vt:lpstr>
      </vt:variant>
      <vt:variant>
        <vt:i4>2</vt:i4>
      </vt:variant>
      <vt:variant>
        <vt:lpstr>Tema</vt:lpstr>
      </vt:variant>
      <vt:variant>
        <vt:i4>1</vt:i4>
      </vt:variant>
      <vt:variant>
        <vt:lpstr>Slayt Başlıkları</vt:lpstr>
      </vt:variant>
      <vt:variant>
        <vt:i4>19</vt:i4>
      </vt:variant>
    </vt:vector>
  </HeadingPairs>
  <TitlesOfParts>
    <vt:vector size="22" baseType="lpstr">
      <vt:lpstr>Arial</vt:lpstr>
      <vt:lpstr>Tw Cen MT</vt:lpstr>
      <vt:lpstr>Devre</vt:lpstr>
      <vt:lpstr>Regüleli güç kaynağı fiziksel projesi</vt:lpstr>
      <vt:lpstr>Proje İle İlgİlİ resİmler</vt:lpstr>
      <vt:lpstr>PROJENİN AMACI</vt:lpstr>
      <vt:lpstr>Projenin bize öğrettikleri/faydaları</vt:lpstr>
      <vt:lpstr>Güç kaynağının özellikleri</vt:lpstr>
      <vt:lpstr>Güç kaynağının çıkışları</vt:lpstr>
      <vt:lpstr>PROJEDE HARCANAN ZAMAN</vt:lpstr>
      <vt:lpstr>PROJEDE HARCANAN maddi KAYNAKLAR</vt:lpstr>
      <vt:lpstr>Projenin video tanıtımı</vt:lpstr>
      <vt:lpstr>REGÜLELİ ÇIKIŞ</vt:lpstr>
      <vt:lpstr>+5 VOLT</vt:lpstr>
      <vt:lpstr>+ 12 VOLT</vt:lpstr>
      <vt:lpstr>-12 VOLT</vt:lpstr>
      <vt:lpstr>AC 12 VOLT</vt:lpstr>
      <vt:lpstr>Güç kaynağında kullanılan Malzemeler:</vt:lpstr>
      <vt:lpstr>Güç kaynağında kullanılan Malzemeler:</vt:lpstr>
      <vt:lpstr>Güç kaynağında kullanılan Malzemeler:</vt:lpstr>
      <vt:lpstr>Projenin devre şeması</vt:lpstr>
      <vt:lpstr>Son olarak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Regüleli güç kaynağı   fiziksel projesi</dc:title>
  <dc:creator>MUSTAFA USTA</dc:creator>
  <cp:lastModifiedBy>MUSTAFA USTA</cp:lastModifiedBy>
  <cp:revision>4</cp:revision>
  <dcterms:created xsi:type="dcterms:W3CDTF">2022-12-03T13:02:30Z</dcterms:created>
  <dcterms:modified xsi:type="dcterms:W3CDTF">2022-12-03T18:33:58Z</dcterms:modified>
</cp:coreProperties>
</file>

<file path=docProps/thumbnail.jpeg>
</file>